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72" r:id="rId3"/>
    <p:sldId id="260" r:id="rId4"/>
    <p:sldId id="261" r:id="rId5"/>
    <p:sldId id="273" r:id="rId6"/>
    <p:sldId id="263" r:id="rId7"/>
    <p:sldId id="264" r:id="rId8"/>
    <p:sldId id="265" r:id="rId9"/>
    <p:sldId id="275" r:id="rId10"/>
    <p:sldId id="276" r:id="rId11"/>
    <p:sldId id="277" r:id="rId12"/>
    <p:sldId id="266" r:id="rId13"/>
    <p:sldId id="274" r:id="rId14"/>
    <p:sldId id="267" r:id="rId15"/>
    <p:sldId id="268" r:id="rId16"/>
    <p:sldId id="270" r:id="rId17"/>
    <p:sldId id="269" r:id="rId18"/>
    <p:sldId id="271" r:id="rId19"/>
  </p:sldIdLst>
  <p:sldSz cx="12192000" cy="6858000"/>
  <p:notesSz cx="6761163" cy="99425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2094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1658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371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708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553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955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8484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8604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266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5332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5799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4E3C8D4-2595-430B-A913-D30EFC06D9BC}" type="datetimeFigureOut">
              <a:rPr lang="ru-RU" smtClean="0"/>
              <a:t>26.05.2022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8C467EF-4B95-4035-858D-A990D0364E06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4703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Visio_Drawing2.vsdx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5" Type="http://schemas.openxmlformats.org/officeDocument/2006/relationships/package" Target="../embeddings/Microsoft_Visio_Drawing.vsdx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emf"/><Relationship Id="rId5" Type="http://schemas.openxmlformats.org/officeDocument/2006/relationships/package" Target="../embeddings/Microsoft_Visio_Drawing1.vsdx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B428B98A-1E06-EB94-C1A8-C0EA0500612D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1416050" y="2930526"/>
            <a:ext cx="9144000" cy="930275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itchFamily="18" charset="0"/>
              </a:rPr>
              <a:t>«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Программный комплекс для решения задач оптимизации</a:t>
            </a:r>
            <a:r>
              <a:rPr lang="ru-RU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»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E0EDC3CC-8939-76AC-9A0C-01B7BB574068}"/>
              </a:ext>
            </a:extLst>
          </p:cNvPr>
          <p:cNvSpPr txBox="1">
            <a:spLocks noRot="1" noChangeArrowheads="1"/>
          </p:cNvSpPr>
          <p:nvPr/>
        </p:nvSpPr>
        <p:spPr bwMode="auto">
          <a:xfrm>
            <a:off x="1524000" y="6308725"/>
            <a:ext cx="914400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ru-RU" alt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</a:t>
            </a:r>
          </a:p>
          <a:p>
            <a:pPr algn="ctr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ru-RU" alt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</a:t>
            </a:r>
          </a:p>
        </p:txBody>
      </p:sp>
      <p:sp>
        <p:nvSpPr>
          <p:cNvPr id="19" name="Rectangle 4">
            <a:extLst>
              <a:ext uri="{FF2B5EF4-FFF2-40B4-BE49-F238E27FC236}">
                <a16:creationId xmlns:a16="http://schemas.microsoft.com/office/drawing/2014/main" id="{8A3F23F9-5460-A074-BC35-6AAE736383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850" y="1"/>
            <a:ext cx="8497888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 algn="ctr">
              <a:spcBef>
                <a:spcPct val="20000"/>
              </a:spcBef>
              <a:buClr>
                <a:schemeClr val="hlink"/>
              </a:buClr>
              <a:defRPr/>
            </a:pPr>
            <a:r>
              <a:rPr lang="ru-RU" sz="14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Минобрнауки</a:t>
            </a:r>
            <a:r>
              <a:rPr lang="ru-RU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России</a:t>
            </a:r>
            <a:endParaRPr lang="en-US" sz="1400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marL="342900" indent="-342900" algn="ctr">
              <a:spcBef>
                <a:spcPct val="20000"/>
              </a:spcBef>
              <a:buClr>
                <a:schemeClr val="hlink"/>
              </a:buClr>
              <a:defRPr/>
            </a:pPr>
            <a:r>
              <a:rPr lang="ru-RU" sz="1200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федеральное государственное бюджетное образовательное учреждение</a:t>
            </a:r>
            <a:r>
              <a:rPr lang="en-US" sz="1200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200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высшего</a:t>
            </a:r>
            <a:r>
              <a:rPr lang="en-US" sz="120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20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образования                                                    </a:t>
            </a:r>
            <a:r>
              <a:rPr lang="ru-RU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Санкт-Петербургский государственный технологический институт (технический университет)</a:t>
            </a:r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9B610CAC-7985-3225-5406-232D08001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2297113"/>
            <a:ext cx="9144000" cy="64611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ru-RU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КУРСОВОЙ ПРОЕКТ ПО ДИСЦИПЛИНЕ</a:t>
            </a:r>
          </a:p>
          <a:p>
            <a:pPr algn="ctr" eaLnBrk="1" hangingPunct="1">
              <a:defRPr/>
            </a:pPr>
            <a:r>
              <a:rPr lang="ru-RU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«МЕТОДЫ ОПТИМИЗАЦИИ»</a:t>
            </a:r>
          </a:p>
        </p:txBody>
      </p:sp>
      <p:sp>
        <p:nvSpPr>
          <p:cNvPr id="21" name="Rectangle 10">
            <a:extLst>
              <a:ext uri="{FF2B5EF4-FFF2-40B4-BE49-F238E27FC236}">
                <a16:creationId xmlns:a16="http://schemas.microsoft.com/office/drawing/2014/main" id="{E48F589D-BE81-C997-0D20-DCD64A6084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8576" y="674688"/>
            <a:ext cx="7559675" cy="10160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ru-RU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Направление подготовки:  09.03.03 </a:t>
            </a:r>
            <a:r>
              <a:rPr lang="ru-RU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«Прикладная информатика»</a:t>
            </a:r>
          </a:p>
          <a:p>
            <a:pPr eaLnBrk="1" hangingPunct="1">
              <a:defRPr/>
            </a:pPr>
            <a:r>
              <a:rPr lang="ru-RU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Направленность образовательной программы  </a:t>
            </a:r>
            <a:r>
              <a:rPr lang="ru-RU" sz="16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«Прикладная информатика в химии»</a:t>
            </a:r>
          </a:p>
          <a:p>
            <a:pPr eaLnBrk="1" hangingPunct="1">
              <a:defRPr/>
            </a:pPr>
            <a:r>
              <a:rPr lang="ru-RU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Arial" charset="0"/>
              </a:rPr>
              <a:t>Факультет</a:t>
            </a:r>
            <a:r>
              <a:rPr lang="ru-RU" sz="14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Arial" charset="0"/>
              </a:rPr>
              <a:t> </a:t>
            </a:r>
            <a:r>
              <a:rPr lang="ru-RU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Arial" charset="0"/>
              </a:rPr>
              <a:t>информационных технологий и управления</a:t>
            </a:r>
          </a:p>
          <a:p>
            <a:pPr eaLnBrk="1" hangingPunct="1">
              <a:defRPr/>
            </a:pPr>
            <a:r>
              <a:rPr lang="ru-RU" sz="140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Arial" charset="0"/>
              </a:rPr>
              <a:t>Кафедра </a:t>
            </a:r>
            <a:r>
              <a:rPr lang="ru-RU" sz="1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Arial" charset="0"/>
              </a:rPr>
              <a:t>систем автоматизированного проектирования и управления</a:t>
            </a:r>
            <a:endParaRPr lang="ru-RU" sz="1400" i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55" name="Rectangle 1222">
            <a:extLst>
              <a:ext uri="{FF2B5EF4-FFF2-40B4-BE49-F238E27FC236}">
                <a16:creationId xmlns:a16="http://schemas.microsoft.com/office/drawing/2014/main" id="{F432381F-C727-3765-D381-933EF5A6D5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6675" y="278130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2056" name="Rectangle 1224">
            <a:extLst>
              <a:ext uri="{FF2B5EF4-FFF2-40B4-BE49-F238E27FC236}">
                <a16:creationId xmlns:a16="http://schemas.microsoft.com/office/drawing/2014/main" id="{ACA426BE-66D7-BD80-78EB-C609AA240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6675" y="278130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2057" name="Rectangle 2">
            <a:extLst>
              <a:ext uri="{FF2B5EF4-FFF2-40B4-BE49-F238E27FC236}">
                <a16:creationId xmlns:a16="http://schemas.microsoft.com/office/drawing/2014/main" id="{47366A1E-018F-D86F-495C-5B1D1B63A3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2058" name="Rectangle 4">
            <a:extLst>
              <a:ext uri="{FF2B5EF4-FFF2-40B4-BE49-F238E27FC236}">
                <a16:creationId xmlns:a16="http://schemas.microsoft.com/office/drawing/2014/main" id="{88331CC2-29E4-BEFD-70B2-96ABFEDF6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graphicFrame>
        <p:nvGraphicFramePr>
          <p:cNvPr id="10343" name="Group 103">
            <a:extLst>
              <a:ext uri="{FF2B5EF4-FFF2-40B4-BE49-F238E27FC236}">
                <a16:creationId xmlns:a16="http://schemas.microsoft.com/office/drawing/2014/main" id="{E6C8E061-181F-7E12-FC27-98DF677F99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173939"/>
              </p:ext>
            </p:extLst>
          </p:nvPr>
        </p:nvGraphicFramePr>
        <p:xfrm>
          <a:off x="1524000" y="3830638"/>
          <a:ext cx="9144000" cy="822362"/>
        </p:xfrm>
        <a:graphic>
          <a:graphicData uri="http://schemas.openxmlformats.org/drawingml/2006/table">
            <a:tbl>
              <a:tblPr/>
              <a:tblGrid>
                <a:gridCol w="1835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08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5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Обучающийся</a:t>
                      </a:r>
                    </a:p>
                  </a:txBody>
                  <a:tcPr marT="45589" marB="45589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Студент гр.</a:t>
                      </a: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ru-RU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495  </a:t>
                      </a:r>
                      <a:r>
                        <a:rPr kumimoji="0" lang="ru-RU" sz="14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Бобкова Влада Юрьевна</a:t>
                      </a:r>
                    </a:p>
                  </a:txBody>
                  <a:tcPr marT="45589" marB="4558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8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Руководитель </a:t>
                      </a:r>
                    </a:p>
                  </a:txBody>
                  <a:tcPr marT="45589" marB="45589"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Tx/>
                        <a:buNone/>
                        <a:tabLst/>
                      </a:pPr>
                      <a:r>
                        <a:rPr kumimoji="0" lang="ru-RU" sz="14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Доцент Смирнов И. А</a:t>
                      </a:r>
                    </a:p>
                  </a:txBody>
                  <a:tcPr marT="45589" marB="4558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068" name="Picture 108" descr="Логотип_САПРиУ">
            <a:extLst>
              <a:ext uri="{FF2B5EF4-FFF2-40B4-BE49-F238E27FC236}">
                <a16:creationId xmlns:a16="http://schemas.microsoft.com/office/drawing/2014/main" id="{CA7400B6-0D6C-5E0D-27FF-DF203C087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524001" y="1095375"/>
            <a:ext cx="900113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9" name="Picture 23" descr="spbgti_logo.png">
            <a:extLst>
              <a:ext uri="{FF2B5EF4-FFF2-40B4-BE49-F238E27FC236}">
                <a16:creationId xmlns:a16="http://schemas.microsoft.com/office/drawing/2014/main" id="{DC9273E7-9F6B-ABE4-56A5-2843E044C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176" y="142875"/>
            <a:ext cx="6381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1AC295F5-3B72-2C2C-4F9E-09BBCE4F99F3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9219" name="Picture 6" descr="Логотип_САПРиУ">
            <a:extLst>
              <a:ext uri="{FF2B5EF4-FFF2-40B4-BE49-F238E27FC236}">
                <a16:creationId xmlns:a16="http://schemas.microsoft.com/office/drawing/2014/main" id="{C6AE703B-63D4-83F7-2DF6-E53E1468C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A4CB57FC-2AC9-FE2E-AE1F-0B8D3F4E6D87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10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221" name="Picture 6" descr="spbgti_logo.png">
            <a:extLst>
              <a:ext uri="{FF2B5EF4-FFF2-40B4-BE49-F238E27FC236}">
                <a16:creationId xmlns:a16="http://schemas.microsoft.com/office/drawing/2014/main" id="{7DE7E15D-615F-388A-1A7D-8B57C2610C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2" name="Прямоугольник 1">
            <a:extLst>
              <a:ext uri="{FF2B5EF4-FFF2-40B4-BE49-F238E27FC236}">
                <a16:creationId xmlns:a16="http://schemas.microsoft.com/office/drawing/2014/main" id="{1BDC62C4-9360-9645-A48A-FF45C4920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0700" y="212760"/>
            <a:ext cx="46741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оптимизации пчелиная колония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4F4E02-D123-4BE1-C8E5-01C9143CF590}"/>
              </a:ext>
            </a:extLst>
          </p:cNvPr>
          <p:cNvSpPr txBox="1"/>
          <p:nvPr/>
        </p:nvSpPr>
        <p:spPr>
          <a:xfrm>
            <a:off x="1631951" y="1001486"/>
            <a:ext cx="486921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Алгоритм пчел является довольно молодым алгоритмом для нахождения глобальных экстремумов сложных многомерных функций.</a:t>
            </a:r>
          </a:p>
          <a:p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Идея алгоритма взята у пчел из их поведения при поиске лучших мест сбора нектара. Сначала из улья вылетают в случайном направлении какое-то кол-во пчел-разведчиков. Через какое-то время пчелы возвращаются в улей и сообщают остальным где и сколько они нашли нектара. После этого на найденные участки отправляются другие пчелы, причем чем больше на данном участке предполагается найти нектара, тем больше пчел летит в этом направлении. А разведчики опять улетают искать другие участки, после чего процесс повторяется.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A0B557-E8E1-6B7F-5B03-DF16C23308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46695" y="3141102"/>
            <a:ext cx="662130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290DA65E-7954-B4F9-7820-3446190DF4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531199"/>
              </p:ext>
            </p:extLst>
          </p:nvPr>
        </p:nvGraphicFramePr>
        <p:xfrm>
          <a:off x="7712326" y="1217712"/>
          <a:ext cx="2733526" cy="450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0" name="Visio" r:id="rId5" imgW="4165731" imgH="6877313" progId="Visio.Drawing.15">
                  <p:embed/>
                </p:oleObj>
              </mc:Choice>
              <mc:Fallback>
                <p:oleObj name="Visio" r:id="rId5" imgW="4165731" imgH="6877313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12326" y="1217712"/>
                        <a:ext cx="2733526" cy="45084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1023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1AC295F5-3B72-2C2C-4F9E-09BBCE4F99F3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9219" name="Picture 6" descr="Логотип_САПРиУ">
            <a:extLst>
              <a:ext uri="{FF2B5EF4-FFF2-40B4-BE49-F238E27FC236}">
                <a16:creationId xmlns:a16="http://schemas.microsoft.com/office/drawing/2014/main" id="{C6AE703B-63D4-83F7-2DF6-E53E1468C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A4CB57FC-2AC9-FE2E-AE1F-0B8D3F4E6D87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11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221" name="Picture 6" descr="spbgti_logo.png">
            <a:extLst>
              <a:ext uri="{FF2B5EF4-FFF2-40B4-BE49-F238E27FC236}">
                <a16:creationId xmlns:a16="http://schemas.microsoft.com/office/drawing/2014/main" id="{7DE7E15D-615F-388A-1A7D-8B57C2610C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2" name="Прямоугольник 1">
            <a:extLst>
              <a:ext uri="{FF2B5EF4-FFF2-40B4-BE49-F238E27FC236}">
                <a16:creationId xmlns:a16="http://schemas.microsoft.com/office/drawing/2014/main" id="{1BDC62C4-9360-9645-A48A-FF45C4920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0364" y="188913"/>
            <a:ext cx="415895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оптимизации генетический</a:t>
            </a:r>
            <a:endParaRPr lang="ru-RU" alt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731EA1-F43B-D754-F1F0-C6FE37546632}"/>
              </a:ext>
            </a:extLst>
          </p:cNvPr>
          <p:cNvSpPr txBox="1"/>
          <p:nvPr/>
        </p:nvSpPr>
        <p:spPr>
          <a:xfrm>
            <a:off x="1545771" y="881743"/>
            <a:ext cx="957942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Генетический алгоритм — это эвристический алгоритм поиска, используемый для решения задач оптимизации и моделирования путём последовательного подбора, комбинирования и вариации искомых параметров с использованием механизмов, напоминающих биологическую эволюцию. Является разновидностью эволюционных вычислений. Отличительной особенностью генетического алгоритма является акцент на использование оператора «скрещивания», который производит операцию рекомбинации решений-кандидатов, роль которой аналогична роли скрещивания в живой природе.</a:t>
            </a:r>
          </a:p>
        </p:txBody>
      </p:sp>
    </p:spTree>
    <p:extLst>
      <p:ext uri="{BB962C8B-B14F-4D97-AF65-F5344CB8AC3E}">
        <p14:creationId xmlns:p14="http://schemas.microsoft.com/office/powerpoint/2010/main" val="3995116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63796633-D01D-79F4-C45A-AA91FB69A392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12291" name="Picture 6" descr="Логотип_САПРиУ">
            <a:extLst>
              <a:ext uri="{FF2B5EF4-FFF2-40B4-BE49-F238E27FC236}">
                <a16:creationId xmlns:a16="http://schemas.microsoft.com/office/drawing/2014/main" id="{78513019-118C-5B40-B376-FB05F6443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034DB828-4DE4-5CE6-FDB8-7EA651EC3D8D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2293" name="Picture 6" descr="spbgti_logo.png">
            <a:extLst>
              <a:ext uri="{FF2B5EF4-FFF2-40B4-BE49-F238E27FC236}">
                <a16:creationId xmlns:a16="http://schemas.microsoft.com/office/drawing/2014/main" id="{B06217BD-477E-8C26-5114-4552FB991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4" name="Прямоугольник 1">
            <a:extLst>
              <a:ext uri="{FF2B5EF4-FFF2-40B4-BE49-F238E27FC236}">
                <a16:creationId xmlns:a16="http://schemas.microsoft.com/office/drawing/2014/main" id="{DAA0E0C3-3995-8F00-685C-57C85FC8F9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5163" y="188913"/>
            <a:ext cx="5637212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800" b="1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интерфейса для пользователя программного комплекса</a:t>
            </a:r>
            <a:endParaRPr lang="ru-RU" altLang="ru-RU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95" name="Rectangle 2">
            <a:extLst>
              <a:ext uri="{FF2B5EF4-FFF2-40B4-BE49-F238E27FC236}">
                <a16:creationId xmlns:a16="http://schemas.microsoft.com/office/drawing/2014/main" id="{291CE982-86D9-636C-ADB8-ADD4A9156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3751" y="1754466"/>
            <a:ext cx="1178242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ru-RU" altLang="ru-RU" sz="1800">
              <a:latin typeface="Arial" panose="020B060402020202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8F402AD-DED0-26A3-3035-1DE0867B1E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3750" y="1665514"/>
            <a:ext cx="8371126" cy="314854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63796633-D01D-79F4-C45A-AA91FB69A392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12291" name="Picture 6" descr="Логотип_САПРиУ">
            <a:extLst>
              <a:ext uri="{FF2B5EF4-FFF2-40B4-BE49-F238E27FC236}">
                <a16:creationId xmlns:a16="http://schemas.microsoft.com/office/drawing/2014/main" id="{78513019-118C-5B40-B376-FB05F6443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034DB828-4DE4-5CE6-FDB8-7EA651EC3D8D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2293" name="Picture 6" descr="spbgti_logo.png">
            <a:extLst>
              <a:ext uri="{FF2B5EF4-FFF2-40B4-BE49-F238E27FC236}">
                <a16:creationId xmlns:a16="http://schemas.microsoft.com/office/drawing/2014/main" id="{B06217BD-477E-8C26-5114-4552FB991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4" name="Прямоугольник 1">
            <a:extLst>
              <a:ext uri="{FF2B5EF4-FFF2-40B4-BE49-F238E27FC236}">
                <a16:creationId xmlns:a16="http://schemas.microsoft.com/office/drawing/2014/main" id="{DAA0E0C3-3995-8F00-685C-57C85FC8F9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5163" y="188913"/>
            <a:ext cx="5637212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интерфейса для администратора программного комплекса</a:t>
            </a:r>
            <a:endParaRPr lang="ru-RU" alt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95" name="Rectangle 2">
            <a:extLst>
              <a:ext uri="{FF2B5EF4-FFF2-40B4-BE49-F238E27FC236}">
                <a16:creationId xmlns:a16="http://schemas.microsoft.com/office/drawing/2014/main" id="{291CE982-86D9-636C-ADB8-ADD4A9156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3751" y="1754466"/>
            <a:ext cx="1178242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ru-RU" altLang="ru-RU" sz="1800">
              <a:latin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D82EC3-44E7-4734-C18B-AE959A4FB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3750" y="1257301"/>
            <a:ext cx="8508882" cy="406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610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9320DEC4-9627-BAC7-182D-3921000643B5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13315" name="Picture 6" descr="Логотип_САПРиУ">
            <a:extLst>
              <a:ext uri="{FF2B5EF4-FFF2-40B4-BE49-F238E27FC236}">
                <a16:creationId xmlns:a16="http://schemas.microsoft.com/office/drawing/2014/main" id="{D75AFE16-2636-E7C9-652E-31BE5815D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C2710FAF-1D16-F934-BB97-E4C35CE7998D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4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3317" name="Picture 6" descr="spbgti_logo.png">
            <a:extLst>
              <a:ext uri="{FF2B5EF4-FFF2-40B4-BE49-F238E27FC236}">
                <a16:creationId xmlns:a16="http://schemas.microsoft.com/office/drawing/2014/main" id="{D77CEF60-509E-32CA-8ACE-690A2F3F8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Прямоугольник 1">
            <a:extLst>
              <a:ext uri="{FF2B5EF4-FFF2-40B4-BE49-F238E27FC236}">
                <a16:creationId xmlns:a16="http://schemas.microsoft.com/office/drawing/2014/main" id="{23309309-5C53-610A-821C-F8B7AD92EC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9213" y="188913"/>
            <a:ext cx="43291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программного комплекса</a:t>
            </a:r>
            <a:endParaRPr lang="ru-RU" altLang="ru-RU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6" name="Рисунок 1">
            <a:extLst>
              <a:ext uri="{FF2B5EF4-FFF2-40B4-BE49-F238E27FC236}">
                <a16:creationId xmlns:a16="http://schemas.microsoft.com/office/drawing/2014/main" id="{73673C57-0208-1B6C-C276-AF4F1FEE7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635" y="879209"/>
            <a:ext cx="8045451" cy="4923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2A59676C-1608-9A6E-1BEA-438163EE426E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14339" name="Picture 6" descr="Логотип_САПРиУ">
            <a:extLst>
              <a:ext uri="{FF2B5EF4-FFF2-40B4-BE49-F238E27FC236}">
                <a16:creationId xmlns:a16="http://schemas.microsoft.com/office/drawing/2014/main" id="{1C0C373F-3F1F-E0B4-91FD-889E97B34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2A748110-5D39-F899-5007-91DBD57B68BC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5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4341" name="Picture 6" descr="spbgti_logo.png">
            <a:extLst>
              <a:ext uri="{FF2B5EF4-FFF2-40B4-BE49-F238E27FC236}">
                <a16:creationId xmlns:a16="http://schemas.microsoft.com/office/drawing/2014/main" id="{1D8E63AF-98DF-CDA3-49D7-6E86B9C85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Прямоугольник 6">
            <a:extLst>
              <a:ext uri="{FF2B5EF4-FFF2-40B4-BE49-F238E27FC236}">
                <a16:creationId xmlns:a16="http://schemas.microsoft.com/office/drawing/2014/main" id="{91D8E48A-EAB8-0E0D-8987-00BD28C301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9213" y="188913"/>
            <a:ext cx="43291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программного комплекса</a:t>
            </a:r>
            <a:endParaRPr lang="ru-RU" altLang="ru-RU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290" name="Рисунок 4">
            <a:extLst>
              <a:ext uri="{FF2B5EF4-FFF2-40B4-BE49-F238E27FC236}">
                <a16:creationId xmlns:a16="http://schemas.microsoft.com/office/drawing/2014/main" id="{B5FAA741-B0F7-F25A-3221-FEEEA8722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971" y="1077102"/>
            <a:ext cx="8186058" cy="4613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119218FF-2578-7031-C05B-95DF61086282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15363" name="Picture 6" descr="Логотип_САПРиУ">
            <a:extLst>
              <a:ext uri="{FF2B5EF4-FFF2-40B4-BE49-F238E27FC236}">
                <a16:creationId xmlns:a16="http://schemas.microsoft.com/office/drawing/2014/main" id="{C56BF12F-2866-81F1-AB27-CE8FA96C3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C0403247-E250-8488-7EB9-2389A1C88C86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6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5365" name="Picture 6" descr="spbgti_logo.png">
            <a:extLst>
              <a:ext uri="{FF2B5EF4-FFF2-40B4-BE49-F238E27FC236}">
                <a16:creationId xmlns:a16="http://schemas.microsoft.com/office/drawing/2014/main" id="{BA10D68C-D9A9-9290-2C36-AF14480A8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Прямоугольник 1">
            <a:extLst>
              <a:ext uri="{FF2B5EF4-FFF2-40B4-BE49-F238E27FC236}">
                <a16:creationId xmlns:a16="http://schemas.microsoft.com/office/drawing/2014/main" id="{B7ACDE6E-F89A-F01D-B980-EF30B898D2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2263" y="188913"/>
            <a:ext cx="63230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Характеристика аппаратного и программного обеспечения</a:t>
            </a:r>
            <a:endParaRPr lang="ru-RU" altLang="ru-RU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67" name="Rectangle 2">
            <a:extLst>
              <a:ext uri="{FF2B5EF4-FFF2-40B4-BE49-F238E27FC236}">
                <a16:creationId xmlns:a16="http://schemas.microsoft.com/office/drawing/2014/main" id="{6CAD396C-E4AB-EBEB-17AC-54DC4DA0A5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6263" y="604322"/>
            <a:ext cx="481806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ru-RU" altLang="ru-RU" sz="1800">
              <a:latin typeface="Arial" panose="020B0604020202020204" pitchFamily="34" charset="0"/>
            </a:endParaRPr>
          </a:p>
        </p:txBody>
      </p:sp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CFA5FC14-2268-E9A1-C3FA-0C39F13833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1541168"/>
              </p:ext>
            </p:extLst>
          </p:nvPr>
        </p:nvGraphicFramePr>
        <p:xfrm>
          <a:off x="5735638" y="1181101"/>
          <a:ext cx="4502150" cy="4484687"/>
        </p:xfrm>
        <a:graphic>
          <a:graphicData uri="http://schemas.openxmlformats.org/drawingml/2006/table">
            <a:tbl>
              <a:tblPr firstRow="1" firstCol="1" bandRow="1"/>
              <a:tblGrid>
                <a:gridCol w="23760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61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7294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Показатель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Значение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7294"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Среда разработки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Visual Studio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2022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1033"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Технология программирования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Объектно — ориентированное программирование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8574"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Язык программирования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#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7294"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Количество переменных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7294"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Количество констант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7294"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Количество классов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7294"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Количество функций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7294"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Количество модулей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34022"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Размер исполняемого файла,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б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5,43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5403" name="Прямоугольник 10">
            <a:extLst>
              <a:ext uri="{FF2B5EF4-FFF2-40B4-BE49-F238E27FC236}">
                <a16:creationId xmlns:a16="http://schemas.microsoft.com/office/drawing/2014/main" id="{83F56F14-ECF1-ABB2-FCFC-232CF92FC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5639" y="763589"/>
            <a:ext cx="334962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6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Характеристика разработанного ПО</a:t>
            </a:r>
          </a:p>
        </p:txBody>
      </p:sp>
      <p:sp>
        <p:nvSpPr>
          <p:cNvPr id="15404" name="Прямоугольник 11">
            <a:extLst>
              <a:ext uri="{FF2B5EF4-FFF2-40B4-BE49-F238E27FC236}">
                <a16:creationId xmlns:a16="http://schemas.microsoft.com/office/drawing/2014/main" id="{7CEA914E-4EEF-98C2-6546-4173D201AA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1375" y="765175"/>
            <a:ext cx="374808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6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Трёхуровневая структура ПО</a:t>
            </a:r>
          </a:p>
        </p:txBody>
      </p:sp>
      <p:sp>
        <p:nvSpPr>
          <p:cNvPr id="15405" name="Rectangle 45">
            <a:extLst>
              <a:ext uri="{FF2B5EF4-FFF2-40B4-BE49-F238E27FC236}">
                <a16:creationId xmlns:a16="http://schemas.microsoft.com/office/drawing/2014/main" id="{6F1B63CD-A63F-BEB5-8B78-83F365D15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ru-RU" altLang="ru-RU" sz="1800">
              <a:latin typeface="Arial" panose="020B0604020202020204" pitchFamily="34" charset="0"/>
            </a:endParaRPr>
          </a:p>
        </p:txBody>
      </p:sp>
      <p:graphicFrame>
        <p:nvGraphicFramePr>
          <p:cNvPr id="15406" name="Объект 2">
            <a:extLst>
              <a:ext uri="{FF2B5EF4-FFF2-40B4-BE49-F238E27FC236}">
                <a16:creationId xmlns:a16="http://schemas.microsoft.com/office/drawing/2014/main" id="{D235A329-345F-2874-359E-83E31052F7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62263" y="1187451"/>
          <a:ext cx="2297112" cy="4473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7" name="Visio" r:id="rId5" imgW="3375625" imgH="7436915" progId="Visio.Drawing.15">
                  <p:embed/>
                </p:oleObj>
              </mc:Choice>
              <mc:Fallback>
                <p:oleObj name="Visio" r:id="rId5" imgW="3375625" imgH="7436915" progId="Visio.Drawing.15">
                  <p:embed/>
                  <p:pic>
                    <p:nvPicPr>
                      <p:cNvPr id="15406" name="Объект 2">
                        <a:extLst>
                          <a:ext uri="{FF2B5EF4-FFF2-40B4-BE49-F238E27FC236}">
                            <a16:creationId xmlns:a16="http://schemas.microsoft.com/office/drawing/2014/main" id="{D235A329-345F-2874-359E-83E31052F7B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62263" y="1187451"/>
                        <a:ext cx="2297112" cy="4473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7362DBA0-ACFB-7DF0-B406-073C9D190702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16387" name="Picture 6" descr="Логотип_САПРиУ">
            <a:extLst>
              <a:ext uri="{FF2B5EF4-FFF2-40B4-BE49-F238E27FC236}">
                <a16:creationId xmlns:a16="http://schemas.microsoft.com/office/drawing/2014/main" id="{5CDEC9C3-900F-204B-7A5E-FC6670B8D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814AA0A6-0393-97F6-EFFA-92CAC5AB41E7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6389" name="Picture 6" descr="spbgti_logo.png">
            <a:extLst>
              <a:ext uri="{FF2B5EF4-FFF2-40B4-BE49-F238E27FC236}">
                <a16:creationId xmlns:a16="http://schemas.microsoft.com/office/drawing/2014/main" id="{4CC8779E-5821-8C15-7A96-2158FDF4F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0" name="Прямоугольник 7">
            <a:extLst>
              <a:ext uri="{FF2B5EF4-FFF2-40B4-BE49-F238E27FC236}">
                <a16:creationId xmlns:a16="http://schemas.microsoft.com/office/drawing/2014/main" id="{D351FAFC-6B9E-7A2B-1DAC-8A5982D9D9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2263" y="188913"/>
            <a:ext cx="63230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Характеристика аппаратного и программного обеспечения</a:t>
            </a:r>
            <a:endParaRPr lang="ru-RU" altLang="ru-RU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91" name="Прямоугольник 2">
            <a:extLst>
              <a:ext uri="{FF2B5EF4-FFF2-40B4-BE49-F238E27FC236}">
                <a16:creationId xmlns:a16="http://schemas.microsoft.com/office/drawing/2014/main" id="{7213F3CC-AC96-BDE1-65EE-AB7CB7F3A4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6625" y="841376"/>
            <a:ext cx="390228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Минимальные системные требования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0DADA76F-8818-13B3-D005-C616FF3D16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7127500"/>
              </p:ext>
            </p:extLst>
          </p:nvPr>
        </p:nvGraphicFramePr>
        <p:xfrm>
          <a:off x="2206625" y="1329293"/>
          <a:ext cx="7634288" cy="4325938"/>
        </p:xfrm>
        <a:graphic>
          <a:graphicData uri="http://schemas.openxmlformats.org/drawingml/2006/table">
            <a:tbl>
              <a:tblPr firstRow="1" firstCol="1" bandRow="1"/>
              <a:tblGrid>
                <a:gridCol w="3817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171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6987"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Показатель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Значение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987"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Тип ЭВМ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Персональный компьютер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987"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Тактовая частота процессора, ГГц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2,5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6987"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Объем оперативной памяти, Гб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6987"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Объем внешней памяти, Гб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3974"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Состав и характеристика периферийных устройств ЭВМ 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Клавиатура, мышь, монитор, камера</a:t>
                      </a:r>
                      <a:endParaRPr lang="ru-RU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2094"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Операционная система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Windows 10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50961"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Прикладное программное обеспечение, необходимое для функционирования программного комплекса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Библиотеки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OpenGL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1.4,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glaux.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33974"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Видеокарта 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algn="just">
                        <a:lnSpc>
                          <a:spcPct val="130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Radeon Vega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3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Graphics</a:t>
                      </a:r>
                      <a:r>
                        <a:rPr lang="ru-RU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или более производительная.</a:t>
                      </a:r>
                      <a:endParaRPr lang="ru-RU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5D227CBE-5208-97F7-EABA-FE6E9FE2D8EA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17411" name="Picture 6" descr="Логотип_САПРиУ">
            <a:extLst>
              <a:ext uri="{FF2B5EF4-FFF2-40B4-BE49-F238E27FC236}">
                <a16:creationId xmlns:a16="http://schemas.microsoft.com/office/drawing/2014/main" id="{F5C672F8-DD62-3128-6030-1990D9694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B130A5AE-C808-CFBC-DF4B-2D412F4C12B8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7413" name="Picture 6" descr="spbgti_logo.png">
            <a:extLst>
              <a:ext uri="{FF2B5EF4-FFF2-40B4-BE49-F238E27FC236}">
                <a16:creationId xmlns:a16="http://schemas.microsoft.com/office/drawing/2014/main" id="{5ADF410A-0ABE-9E90-3AEB-C542CE95B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4" name="Прямоугольник 1">
            <a:extLst>
              <a:ext uri="{FF2B5EF4-FFF2-40B4-BE49-F238E27FC236}">
                <a16:creationId xmlns:a16="http://schemas.microsoft.com/office/drawing/2014/main" id="{B7279923-9A55-6D6A-3C52-BCA8FD2D16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00688" y="188913"/>
            <a:ext cx="104616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  <a:endParaRPr lang="ru-RU" altLang="ru-RU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415" name="Прямоугольник 6">
            <a:extLst>
              <a:ext uri="{FF2B5EF4-FFF2-40B4-BE49-F238E27FC236}">
                <a16:creationId xmlns:a16="http://schemas.microsoft.com/office/drawing/2014/main" id="{1A136ACB-DD11-BDF5-0375-571D702F91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5314" y="676275"/>
            <a:ext cx="8118475" cy="2613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</a:pPr>
            <a:r>
              <a:rPr lang="ru-RU" alt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ходе работы над курсовым проектом была поставлена цель и определены задачи, которые было необходимо решить в процессе создания программного комплекса.</a:t>
            </a:r>
          </a:p>
          <a:p>
            <a:pPr algn="just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  <a:buNone/>
            </a:pPr>
            <a:r>
              <a:rPr lang="ru-RU" alt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Было составлено формализованное описание оптимизационной задачи; поставлены задачи исследования, выбраны критерии исследования; разработана функциональная структура программного комплекса; разработаны компоненты информационного обеспечения; разработаны алгоритмы решения задачи оптимизации; разработана структура интерфейса; </a:t>
            </a:r>
          </a:p>
          <a:p>
            <a:pPr algn="just"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</a:pPr>
            <a:r>
              <a:rPr lang="ru-RU" alt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Подводя итог можно отметить, что по большей части цель была достигнута, а все задачи выполнены.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5A680FEB-BC8F-BDEB-98E1-EED5C08CB0B9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3075" name="Picture 6" descr="Логотип_САПРиУ">
            <a:extLst>
              <a:ext uri="{FF2B5EF4-FFF2-40B4-BE49-F238E27FC236}">
                <a16:creationId xmlns:a16="http://schemas.microsoft.com/office/drawing/2014/main" id="{30D1268F-E1D2-0F62-B401-C5B540F1A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785CE5EA-5D26-C291-4764-BB8AEED33AE3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7" name="Picture 6" descr="spbgti_logo.png">
            <a:extLst>
              <a:ext uri="{FF2B5EF4-FFF2-40B4-BE49-F238E27FC236}">
                <a16:creationId xmlns:a16="http://schemas.microsoft.com/office/drawing/2014/main" id="{9C2F7181-971C-563B-7D53-18A666D2E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8" name="Прямоугольник 1">
            <a:extLst>
              <a:ext uri="{FF2B5EF4-FFF2-40B4-BE49-F238E27FC236}">
                <a16:creationId xmlns:a16="http://schemas.microsoft.com/office/drawing/2014/main" id="{8B36F4DF-D2B8-A044-5EF0-F93471403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1014" y="188913"/>
            <a:ext cx="33877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предметной области</a:t>
            </a:r>
            <a:endParaRPr lang="ru-RU" alt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Прямоугольник 2">
            <a:extLst>
              <a:ext uri="{FF2B5EF4-FFF2-40B4-BE49-F238E27FC236}">
                <a16:creationId xmlns:a16="http://schemas.microsoft.com/office/drawing/2014/main" id="{E2C01B56-9004-8EB3-02EE-50C0FC7C3D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4363" y="908051"/>
            <a:ext cx="8278812" cy="50962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539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 eaLnBrk="1" hangingPunct="1">
              <a:lnSpc>
                <a:spcPct val="13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r>
              <a:rPr lang="ru-RU" sz="1800" spc="-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ru-RU" sz="1800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это</a:t>
            </a:r>
            <a:r>
              <a:rPr lang="ru-RU" sz="1800" spc="-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процесс</a:t>
            </a:r>
            <a:r>
              <a:rPr lang="ru-RU" sz="1800" spc="-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создания</a:t>
            </a:r>
            <a:r>
              <a:rPr lang="ru-RU" sz="1800" spc="-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инструкции,</a:t>
            </a:r>
            <a:r>
              <a:rPr lang="ru-RU" sz="1800" spc="-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необходимой</a:t>
            </a:r>
            <a:r>
              <a:rPr lang="ru-RU" sz="1800" spc="-3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построения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заданных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условиях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нового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объекта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или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модернизации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существующего.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Наибольшее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распространение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практике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получило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автоматизированное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проектирование,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основанное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взаимодействии</a:t>
            </a:r>
            <a:r>
              <a:rPr lang="ru-RU" sz="1800" spc="-3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человека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ЭВМ.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Процесс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автоматизированного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проектирования является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совокупностью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операций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поиска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оптимальных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технологических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решений,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которые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отвечают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заданным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критериям в среде функционирования объекта.</a:t>
            </a:r>
          </a:p>
          <a:p>
            <a:pPr algn="just">
              <a:lnSpc>
                <a:spcPct val="130000"/>
              </a:lnSpc>
              <a:spcBef>
                <a:spcPct val="0"/>
              </a:spcBef>
              <a:buNone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настоящее время существует множество методов оптимизации и их программных реализаций, которые могут быть классифицированы по разным признакам. В тех случаях, когда критерий оптимальности сформирован в виде трудно вычислимой функции многих переменных или не может быть записан в явном виде, а на переменные наложены ограничения в виде неравенств, самое широкое применение получили методы нелинейного программирования.</a:t>
            </a:r>
          </a:p>
          <a:p>
            <a:pPr algn="just" eaLnBrk="1" hangingPunct="1">
              <a:lnSpc>
                <a:spcPct val="13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endParaRPr lang="ru-RU" altLang="ru-RU" sz="18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48361E0D-04FF-DE67-407C-CF20B55198C3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6147" name="Picture 6" descr="Логотип_САПРиУ">
            <a:extLst>
              <a:ext uri="{FF2B5EF4-FFF2-40B4-BE49-F238E27FC236}">
                <a16:creationId xmlns:a16="http://schemas.microsoft.com/office/drawing/2014/main" id="{2DA74ACA-D849-768E-48D5-559D5BBDB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F4E185C9-78DF-C00F-321C-A6804CE2B3F6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149" name="Picture 6" descr="spbgti_logo.png">
            <a:extLst>
              <a:ext uri="{FF2B5EF4-FFF2-40B4-BE49-F238E27FC236}">
                <a16:creationId xmlns:a16="http://schemas.microsoft.com/office/drawing/2014/main" id="{E73E9E49-78C3-AC5A-3B73-BE5EEC278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0" name="Прямоугольник 1">
            <a:extLst>
              <a:ext uri="{FF2B5EF4-FFF2-40B4-BE49-F238E27FC236}">
                <a16:creationId xmlns:a16="http://schemas.microsoft.com/office/drawing/2014/main" id="{A029ED3D-5656-6BC1-5852-74E9557DD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3750" y="334208"/>
            <a:ext cx="82697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Обоснование выбора метода оптимизации для решения поставленной задачи</a:t>
            </a:r>
            <a:endParaRPr lang="ru-RU" alt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51" name="Прямоугольник 2">
            <a:extLst>
              <a:ext uri="{FF2B5EF4-FFF2-40B4-BE49-F238E27FC236}">
                <a16:creationId xmlns:a16="http://schemas.microsoft.com/office/drawing/2014/main" id="{E1016840-5D55-1637-AAD8-44E8DC6E21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4363" y="908050"/>
            <a:ext cx="8278812" cy="2937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539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 eaLnBrk="1" hangingPunct="1">
              <a:lnSpc>
                <a:spcPct val="13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ru-RU" alt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поставленной задаче требуется найти глобальный условный экстремум, задача оптимизации является двумерной, а для решения следует использовать один из методов нелинейного программирования.</a:t>
            </a:r>
          </a:p>
          <a:p>
            <a:pPr algn="just" eaLnBrk="1" hangingPunct="1">
              <a:lnSpc>
                <a:spcPct val="13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ru-RU" alt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Достоинствами комплексного метода Бокса являются его простота и удобство для программирования. Метод на каждом шаге использует информацию только о значениях целевой функции и функций ограничений задачи. Все это обусловливает успешное применение его для решения различных задач нелинейного программирования.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6BDBE18A-3E0E-1710-5CED-F8879D3B1C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2721766"/>
              </p:ext>
            </p:extLst>
          </p:nvPr>
        </p:nvGraphicFramePr>
        <p:xfrm>
          <a:off x="2063750" y="1360488"/>
          <a:ext cx="8135938" cy="3333750"/>
        </p:xfrm>
        <a:graphic>
          <a:graphicData uri="http://schemas.openxmlformats.org/drawingml/2006/table">
            <a:tbl>
              <a:tblPr/>
              <a:tblGrid>
                <a:gridCol w="267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003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088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u-RU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Visual Studio 2019</a:t>
                      </a:r>
                      <a:endParaRPr kumimoji="0" lang="ru-RU" altLang="ru-RU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03" marR="58403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u-RU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Xcode</a:t>
                      </a:r>
                      <a:endParaRPr kumimoji="0" lang="ru-RU" altLang="ru-RU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03" marR="58403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u-RU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Qt Creator</a:t>
                      </a:r>
                      <a:endParaRPr kumimoji="0" lang="ru-RU" altLang="ru-RU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03" marR="58403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286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 доступен на Windows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kumimoji="0" lang="ru-RU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есть бесплатная версия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 возможна разработка приложений под </a:t>
                      </a:r>
                      <a:r>
                        <a:rPr kumimoji="0" lang="en-US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Windows, </a:t>
                      </a:r>
                      <a:r>
                        <a:rPr kumimoji="0" lang="ru-RU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мобильных приложений (Windows, </a:t>
                      </a:r>
                      <a:r>
                        <a:rPr kumimoji="0" lang="ru-RU" altLang="ru-RU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iOS</a:t>
                      </a:r>
                      <a:r>
                        <a:rPr kumimoji="0" lang="ru-RU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kumimoji="0" lang="ru-RU" altLang="ru-RU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Android</a:t>
                      </a:r>
                      <a:r>
                        <a:rPr kumimoji="0" lang="ru-RU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), Web-приложений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Большой вес</a:t>
                      </a:r>
                    </a:p>
                  </a:txBody>
                  <a:tcPr marL="58403" marR="58403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u-R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kumimoji="0" lang="ru-RU" altLang="ru-R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Не доступен на </a:t>
                      </a:r>
                      <a:r>
                        <a:rPr kumimoji="0" lang="en-US" altLang="ru-R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Windows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u-R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kumimoji="0" lang="ru-RU" altLang="ru-R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бесплатно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altLang="ru-R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kumimoji="0" lang="ru-RU" altLang="ru-RU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Разработки программного обеспечения для macOS, iOS, iPadOS, watchOS и tvOS.</a:t>
                      </a:r>
                      <a:endParaRPr kumimoji="0" lang="en-US" altLang="ru-RU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u-RU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kumimoji="0" lang="ru-RU" altLang="ru-RU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Не компилирует под </a:t>
                      </a:r>
                      <a:r>
                        <a:rPr kumimoji="0" lang="en-US" altLang="ru-RU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Windows</a:t>
                      </a:r>
                      <a:endParaRPr kumimoji="0" lang="ru-RU" altLang="ru-RU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403" marR="58403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kumimoji="0" lang="ru-RU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Доступны версии под Linux, </a:t>
                      </a:r>
                      <a:r>
                        <a:rPr kumimoji="0" lang="ru-RU" altLang="ru-RU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macOS</a:t>
                      </a:r>
                      <a:r>
                        <a:rPr kumimoji="0" lang="ru-RU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Windows.</a:t>
                      </a:r>
                      <a:endParaRPr kumimoji="0" lang="en-US" altLang="ru-RU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 есть бесплатная версия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7000"/>
                        </a:lnSpc>
                        <a:spcBef>
                          <a:spcPct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kumimoji="0" lang="ru-RU" altLang="ru-R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поставляется с полным набором инструментов разработчика, которые предназначены для одновременного со-здания приложений и пользовательских интерфейсов</a:t>
                      </a:r>
                    </a:p>
                  </a:txBody>
                  <a:tcPr marL="58403" marR="58403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7" name="Rectangle 2">
            <a:extLst>
              <a:ext uri="{FF2B5EF4-FFF2-40B4-BE49-F238E27FC236}">
                <a16:creationId xmlns:a16="http://schemas.microsoft.com/office/drawing/2014/main" id="{FA933C2D-F780-F106-8749-712964CB0361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7185" name="Picture 6" descr="Логотип_САПРиУ">
            <a:extLst>
              <a:ext uri="{FF2B5EF4-FFF2-40B4-BE49-F238E27FC236}">
                <a16:creationId xmlns:a16="http://schemas.microsoft.com/office/drawing/2014/main" id="{059724FA-E70B-537D-1682-55188C7F5E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97B9463B-C1E0-9979-6ECE-0DB5B24EE7C7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4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187" name="Picture 6" descr="spbgti_logo.png">
            <a:extLst>
              <a:ext uri="{FF2B5EF4-FFF2-40B4-BE49-F238E27FC236}">
                <a16:creationId xmlns:a16="http://schemas.microsoft.com/office/drawing/2014/main" id="{C86BE027-67C0-C3CE-3FCA-961A1EAE5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8" name="Прямоугольник 1">
            <a:extLst>
              <a:ext uri="{FF2B5EF4-FFF2-40B4-BE49-F238E27FC236}">
                <a16:creationId xmlns:a16="http://schemas.microsoft.com/office/drawing/2014/main" id="{70E8D914-02A7-C04B-B977-FA4510FC8A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8313" y="188913"/>
            <a:ext cx="60309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800" b="1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Обзор и обоснование выбора инструментальных средств разработки</a:t>
            </a:r>
            <a:endParaRPr lang="ru-RU" altLang="ru-RU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89" name="Прямоугольник 3">
            <a:extLst>
              <a:ext uri="{FF2B5EF4-FFF2-40B4-BE49-F238E27FC236}">
                <a16:creationId xmlns:a16="http://schemas.microsoft.com/office/drawing/2014/main" id="{CB54781D-C4F8-E430-AF3B-C8D0F63983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4226" y="835025"/>
            <a:ext cx="288450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сред разработки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FA933C2D-F780-F106-8749-712964CB0361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7185" name="Picture 6" descr="Логотип_САПРиУ">
            <a:extLst>
              <a:ext uri="{FF2B5EF4-FFF2-40B4-BE49-F238E27FC236}">
                <a16:creationId xmlns:a16="http://schemas.microsoft.com/office/drawing/2014/main" id="{059724FA-E70B-537D-1682-55188C7F5E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97B9463B-C1E0-9979-6ECE-0DB5B24EE7C7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5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187" name="Picture 6" descr="spbgti_logo.png">
            <a:extLst>
              <a:ext uri="{FF2B5EF4-FFF2-40B4-BE49-F238E27FC236}">
                <a16:creationId xmlns:a16="http://schemas.microsoft.com/office/drawing/2014/main" id="{C86BE027-67C0-C3CE-3FCA-961A1EAE5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8" name="Прямоугольник 1">
            <a:extLst>
              <a:ext uri="{FF2B5EF4-FFF2-40B4-BE49-F238E27FC236}">
                <a16:creationId xmlns:a16="http://schemas.microsoft.com/office/drawing/2014/main" id="{70E8D914-02A7-C04B-B977-FA4510FC8A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8313" y="188913"/>
            <a:ext cx="60309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Обзор и обоснование выбора инструментальных средств разработки</a:t>
            </a:r>
            <a:endParaRPr lang="ru-RU" alt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89" name="Прямоугольник 3">
            <a:extLst>
              <a:ext uri="{FF2B5EF4-FFF2-40B4-BE49-F238E27FC236}">
                <a16:creationId xmlns:a16="http://schemas.microsoft.com/office/drawing/2014/main" id="{CB54781D-C4F8-E430-AF3B-C8D0F63983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4226" y="835025"/>
            <a:ext cx="390812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Сравнение языков программирования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4AFF24A1-4915-875B-509F-3F7C1613E5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703587"/>
              </p:ext>
            </p:extLst>
          </p:nvPr>
        </p:nvGraphicFramePr>
        <p:xfrm>
          <a:off x="2063749" y="1481137"/>
          <a:ext cx="8702221" cy="369046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{5940675A-B579-460E-94D1-54222C63F5DA}</a:tableStyleId>
              </a:tblPr>
              <a:tblGrid>
                <a:gridCol w="994709">
                  <a:extLst>
                    <a:ext uri="{9D8B030D-6E8A-4147-A177-3AD203B41FA5}">
                      <a16:colId xmlns:a16="http://schemas.microsoft.com/office/drawing/2014/main" val="1870211894"/>
                    </a:ext>
                  </a:extLst>
                </a:gridCol>
                <a:gridCol w="1657519">
                  <a:extLst>
                    <a:ext uri="{9D8B030D-6E8A-4147-A177-3AD203B41FA5}">
                      <a16:colId xmlns:a16="http://schemas.microsoft.com/office/drawing/2014/main" val="2902959420"/>
                    </a:ext>
                  </a:extLst>
                </a:gridCol>
                <a:gridCol w="1536380">
                  <a:extLst>
                    <a:ext uri="{9D8B030D-6E8A-4147-A177-3AD203B41FA5}">
                      <a16:colId xmlns:a16="http://schemas.microsoft.com/office/drawing/2014/main" val="3784254791"/>
                    </a:ext>
                  </a:extLst>
                </a:gridCol>
                <a:gridCol w="2760609">
                  <a:extLst>
                    <a:ext uri="{9D8B030D-6E8A-4147-A177-3AD203B41FA5}">
                      <a16:colId xmlns:a16="http://schemas.microsoft.com/office/drawing/2014/main" val="2130059409"/>
                    </a:ext>
                  </a:extLst>
                </a:gridCol>
                <a:gridCol w="1753004">
                  <a:extLst>
                    <a:ext uri="{9D8B030D-6E8A-4147-A177-3AD203B41FA5}">
                      <a16:colId xmlns:a16="http://schemas.microsoft.com/office/drawing/2014/main" val="2765065924"/>
                    </a:ext>
                  </a:extLst>
                </a:gridCol>
              </a:tblGrid>
              <a:tr h="1261164">
                <a:tc>
                  <a:txBody>
                    <a:bodyPr/>
                    <a:lstStyle/>
                    <a:p>
                      <a:pPr marL="67945">
                        <a:lnSpc>
                          <a:spcPct val="150000"/>
                        </a:lnSpc>
                      </a:pPr>
                      <a:r>
                        <a:rPr lang="ru-RU" sz="1800" b="1" dirty="0">
                          <a:effectLst/>
                        </a:rPr>
                        <a:t>ЯП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" marR="114935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b="1" dirty="0">
                          <a:effectLst/>
                        </a:rPr>
                        <a:t>Скорость</a:t>
                      </a:r>
                      <a:r>
                        <a:rPr lang="ru-RU" sz="1800" b="1" spc="5" dirty="0">
                          <a:effectLst/>
                        </a:rPr>
                        <a:t> </a:t>
                      </a:r>
                      <a:r>
                        <a:rPr lang="ru-RU" sz="1800" b="1" dirty="0">
                          <a:effectLst/>
                        </a:rPr>
                        <a:t>разработки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7310" marR="244475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b="1" dirty="0">
                          <a:effectLst/>
                        </a:rPr>
                        <a:t>Скорость</a:t>
                      </a:r>
                      <a:r>
                        <a:rPr lang="ru-RU" sz="1800" b="1" spc="-335" dirty="0">
                          <a:effectLst/>
                        </a:rPr>
                        <a:t> </a:t>
                      </a:r>
                      <a:r>
                        <a:rPr lang="ru-RU" sz="1800" b="1" dirty="0">
                          <a:effectLst/>
                        </a:rPr>
                        <a:t>работы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ct val="150000"/>
                        </a:lnSpc>
                      </a:pPr>
                      <a:r>
                        <a:rPr lang="ru-RU" sz="1800" b="1" dirty="0">
                          <a:effectLst/>
                        </a:rPr>
                        <a:t>Кроссплатформенность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7310" marR="339725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b="1" dirty="0">
                          <a:effectLst/>
                        </a:rPr>
                        <a:t>Удобство</a:t>
                      </a:r>
                      <a:r>
                        <a:rPr lang="ru-RU" sz="1800" b="1" spc="5" dirty="0">
                          <a:effectLst/>
                        </a:rPr>
                        <a:t> </a:t>
                      </a:r>
                      <a:r>
                        <a:rPr lang="ru-RU" sz="1800" b="1" dirty="0">
                          <a:effectLst/>
                        </a:rPr>
                        <a:t>разработки</a:t>
                      </a:r>
                      <a:r>
                        <a:rPr lang="ru-RU" sz="1800" b="1" spc="-335" dirty="0">
                          <a:effectLst/>
                        </a:rPr>
                        <a:t> </a:t>
                      </a:r>
                      <a:r>
                        <a:rPr lang="ru-RU" sz="1800" b="1" dirty="0">
                          <a:effectLst/>
                        </a:rPr>
                        <a:t>GUI</a:t>
                      </a:r>
                      <a:endParaRPr lang="ru-RU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648084378"/>
                  </a:ext>
                </a:extLst>
              </a:tr>
              <a:tr h="389377">
                <a:tc>
                  <a:txBody>
                    <a:bodyPr/>
                    <a:lstStyle/>
                    <a:p>
                      <a:pPr marL="67945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C#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высокая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7310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средняя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Да,</a:t>
                      </a:r>
                      <a:r>
                        <a:rPr lang="ru-RU" sz="1800" spc="-15">
                          <a:effectLst/>
                        </a:rPr>
                        <a:t> </a:t>
                      </a:r>
                      <a:r>
                        <a:rPr lang="ru-RU" sz="1800">
                          <a:effectLst/>
                        </a:rPr>
                        <a:t>с</a:t>
                      </a:r>
                      <a:r>
                        <a:rPr lang="ru-RU" sz="1800" spc="-10">
                          <a:effectLst/>
                        </a:rPr>
                        <a:t> </a:t>
                      </a:r>
                      <a:r>
                        <a:rPr lang="ru-RU" sz="1800">
                          <a:effectLst/>
                        </a:rPr>
                        <a:t>ограничениями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7310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очень</a:t>
                      </a:r>
                      <a:r>
                        <a:rPr lang="ru-RU" sz="1800" spc="-15">
                          <a:effectLst/>
                        </a:rPr>
                        <a:t> </a:t>
                      </a:r>
                      <a:r>
                        <a:rPr lang="ru-RU" sz="1800">
                          <a:effectLst/>
                        </a:rPr>
                        <a:t>высокая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478283759"/>
                  </a:ext>
                </a:extLst>
              </a:tr>
              <a:tr h="389377">
                <a:tc>
                  <a:txBody>
                    <a:bodyPr/>
                    <a:lstStyle/>
                    <a:p>
                      <a:pPr marL="67945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средняя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7310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средняя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Нет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7310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средняя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66286216"/>
                  </a:ext>
                </a:extLst>
              </a:tr>
              <a:tr h="825271">
                <a:tc>
                  <a:txBody>
                    <a:bodyPr/>
                    <a:lstStyle/>
                    <a:p>
                      <a:pPr marL="67945">
                        <a:lnSpc>
                          <a:spcPct val="150000"/>
                        </a:lnSpc>
                      </a:pPr>
                      <a:r>
                        <a:rPr lang="ru-RU" sz="1800">
                          <a:effectLst/>
                        </a:rPr>
                        <a:t>Python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" marR="340995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</a:rPr>
                        <a:t>очень</a:t>
                      </a:r>
                      <a:r>
                        <a:rPr lang="ru-RU" sz="1800" spc="5">
                          <a:effectLst/>
                        </a:rPr>
                        <a:t> </a:t>
                      </a:r>
                      <a:r>
                        <a:rPr lang="ru-RU" sz="1800">
                          <a:effectLst/>
                        </a:rPr>
                        <a:t>высокая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7310">
                        <a:lnSpc>
                          <a:spcPct val="150000"/>
                        </a:lnSpc>
                      </a:pPr>
                      <a:r>
                        <a:rPr lang="ru-RU" sz="1800">
                          <a:effectLst/>
                        </a:rPr>
                        <a:t>низкая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ct val="150000"/>
                        </a:lnSpc>
                      </a:pPr>
                      <a:r>
                        <a:rPr lang="ru-RU" sz="1800" dirty="0">
                          <a:effectLst/>
                        </a:rPr>
                        <a:t>Да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7310">
                        <a:lnSpc>
                          <a:spcPct val="150000"/>
                        </a:lnSpc>
                      </a:pPr>
                      <a:r>
                        <a:rPr lang="ru-RU" sz="1800" dirty="0">
                          <a:effectLst/>
                        </a:rPr>
                        <a:t>высокая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97165733"/>
                  </a:ext>
                </a:extLst>
              </a:tr>
              <a:tr h="825271">
                <a:tc>
                  <a:txBody>
                    <a:bodyPr/>
                    <a:lstStyle/>
                    <a:p>
                      <a:pPr marL="67945">
                        <a:lnSpc>
                          <a:spcPct val="150000"/>
                        </a:lnSpc>
                      </a:pPr>
                      <a:r>
                        <a:rPr lang="ru-RU" sz="1800">
                          <a:effectLst/>
                        </a:rPr>
                        <a:t>C++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ct val="150000"/>
                        </a:lnSpc>
                      </a:pPr>
                      <a:r>
                        <a:rPr lang="ru-RU" sz="1800">
                          <a:effectLst/>
                        </a:rPr>
                        <a:t>средняя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7310" marR="335915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</a:rPr>
                        <a:t>очень</a:t>
                      </a:r>
                      <a:r>
                        <a:rPr lang="ru-RU" sz="1800" spc="5" dirty="0">
                          <a:effectLst/>
                        </a:rPr>
                        <a:t> </a:t>
                      </a:r>
                      <a:r>
                        <a:rPr lang="ru-RU" sz="1800" dirty="0">
                          <a:effectLst/>
                        </a:rPr>
                        <a:t>высокая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ct val="150000"/>
                        </a:lnSpc>
                      </a:pPr>
                      <a:r>
                        <a:rPr lang="ru-RU" sz="1800">
                          <a:effectLst/>
                        </a:rPr>
                        <a:t>Да</a:t>
                      </a:r>
                      <a:endParaRPr lang="ru-RU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7310">
                        <a:lnSpc>
                          <a:spcPct val="150000"/>
                        </a:lnSpc>
                      </a:pPr>
                      <a:r>
                        <a:rPr lang="ru-RU" sz="1800" dirty="0">
                          <a:effectLst/>
                        </a:rPr>
                        <a:t>средняя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001934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3333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1AC295F5-3B72-2C2C-4F9E-09BBCE4F99F3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9219" name="Picture 6" descr="Логотип_САПРиУ">
            <a:extLst>
              <a:ext uri="{FF2B5EF4-FFF2-40B4-BE49-F238E27FC236}">
                <a16:creationId xmlns:a16="http://schemas.microsoft.com/office/drawing/2014/main" id="{C6AE703B-63D4-83F7-2DF6-E53E1468C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A4CB57FC-2AC9-FE2E-AE1F-0B8D3F4E6D87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6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221" name="Picture 6" descr="spbgti_logo.png">
            <a:extLst>
              <a:ext uri="{FF2B5EF4-FFF2-40B4-BE49-F238E27FC236}">
                <a16:creationId xmlns:a16="http://schemas.microsoft.com/office/drawing/2014/main" id="{7DE7E15D-615F-388A-1A7D-8B57C2610C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2" name="Прямоугольник 1">
            <a:extLst>
              <a:ext uri="{FF2B5EF4-FFF2-40B4-BE49-F238E27FC236}">
                <a16:creationId xmlns:a16="http://schemas.microsoft.com/office/drawing/2014/main" id="{1BDC62C4-9360-9645-A48A-FF45C4920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0364" y="188913"/>
            <a:ext cx="365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 курсового проекта</a:t>
            </a:r>
            <a:endParaRPr lang="ru-RU" altLang="ru-RU" sz="1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23" name="Прямоугольник 2">
            <a:extLst>
              <a:ext uri="{FF2B5EF4-FFF2-40B4-BE49-F238E27FC236}">
                <a16:creationId xmlns:a16="http://schemas.microsoft.com/office/drawing/2014/main" id="{7A4C643F-EAD3-3295-F2E0-2DB21182B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4225" y="900113"/>
            <a:ext cx="8147050" cy="4856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539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64770" marR="375285" indent="0" algn="just">
              <a:spcAft>
                <a:spcPts val="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Цель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курсового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проекта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данной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дисциплине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закрепление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практических навыков, полученных на лабораторных занятиях, и получение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дополнительных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навыков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решению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оптимизационных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задач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использованием различных методов оптимизации.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Также целью курсового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проекта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является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программного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комплекса,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позволяющего</a:t>
            </a:r>
            <a:r>
              <a:rPr lang="ru-RU" sz="1800" spc="-7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решать</a:t>
            </a:r>
            <a:r>
              <a:rPr lang="ru-RU" sz="1800" spc="-8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различные</a:t>
            </a:r>
            <a:r>
              <a:rPr lang="ru-RU" sz="1800" spc="-8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задачи</a:t>
            </a:r>
            <a:r>
              <a:rPr lang="ru-RU" sz="1800" spc="-7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оптимизации.</a:t>
            </a:r>
          </a:p>
          <a:p>
            <a:pPr marL="64770" marR="375285" indent="0" algn="just"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Процесс выполнения курсового проекта включает в себя проработку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следующих вопросов:</a:t>
            </a:r>
          </a:p>
          <a:p>
            <a:pPr marL="342900" marR="375285" lvl="0" indent="-342900" algn="just"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формализация</a:t>
            </a:r>
            <a:r>
              <a:rPr lang="ru-RU" sz="1800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объекта</a:t>
            </a:r>
            <a:r>
              <a:rPr lang="ru-RU" sz="1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</a:t>
            </a:r>
            <a:r>
              <a:rPr lang="ru-RU" sz="18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задачи</a:t>
            </a:r>
            <a:r>
              <a:rPr lang="ru-RU" sz="1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оптимизации;</a:t>
            </a:r>
          </a:p>
          <a:p>
            <a:pPr marL="342900" marR="375285" lvl="0" indent="-342900" algn="just"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выбор</a:t>
            </a:r>
            <a:r>
              <a:rPr lang="ru-RU" sz="1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оптимального</a:t>
            </a:r>
            <a:r>
              <a:rPr lang="ru-RU" sz="1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метода</a:t>
            </a:r>
            <a:r>
              <a:rPr lang="ru-RU" sz="1800" spc="-3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для</a:t>
            </a:r>
            <a:r>
              <a:rPr lang="ru-RU" sz="18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решения</a:t>
            </a:r>
            <a:r>
              <a:rPr lang="ru-RU" sz="1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поставленной</a:t>
            </a:r>
            <a:r>
              <a:rPr lang="ru-RU" sz="18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задачи;</a:t>
            </a:r>
          </a:p>
          <a:p>
            <a:pPr marL="342900" marR="375285" lvl="0" indent="-342900" algn="just"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представление результатов</a:t>
            </a:r>
            <a:r>
              <a:rPr lang="ru-RU" sz="18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решения</a:t>
            </a:r>
            <a:r>
              <a:rPr lang="ru-RU" sz="18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задачи</a:t>
            </a:r>
            <a:r>
              <a:rPr lang="ru-RU" sz="18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оптимизации</a:t>
            </a:r>
            <a:r>
              <a:rPr lang="ru-RU" sz="18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</a:t>
            </a:r>
            <a:r>
              <a:rPr lang="ru-RU" sz="18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текстовом</a:t>
            </a:r>
            <a:r>
              <a:rPr lang="ru-RU" sz="18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виде;</a:t>
            </a:r>
          </a:p>
          <a:p>
            <a:pPr marL="342900" marR="375285" lvl="0" indent="-342900" algn="just"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представление</a:t>
            </a:r>
            <a:r>
              <a:rPr lang="ru-RU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решения</a:t>
            </a:r>
            <a:r>
              <a:rPr lang="ru-RU" sz="1800" spc="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задачи</a:t>
            </a:r>
            <a:r>
              <a:rPr lang="ru-RU" sz="1800" spc="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оптимизации</a:t>
            </a:r>
            <a:r>
              <a:rPr lang="ru-RU" sz="1800" spc="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</a:t>
            </a:r>
            <a:r>
              <a:rPr lang="ru-RU" sz="1800" spc="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графическом</a:t>
            </a:r>
            <a:r>
              <a:rPr lang="ru-RU" sz="1800" spc="4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виде:</a:t>
            </a:r>
            <a:r>
              <a:rPr lang="ru-RU" sz="1800" spc="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линий</a:t>
            </a:r>
            <a:r>
              <a:rPr lang="ru-RU" sz="1800" spc="-33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равных</a:t>
            </a:r>
            <a:r>
              <a:rPr lang="ru-RU" sz="18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значений</a:t>
            </a:r>
            <a:r>
              <a:rPr lang="ru-RU" sz="18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(2D</a:t>
            </a:r>
            <a:r>
              <a:rPr lang="ru-RU" sz="1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модель)</a:t>
            </a:r>
            <a:r>
              <a:rPr lang="ru-RU" sz="1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</a:t>
            </a:r>
            <a:r>
              <a:rPr lang="ru-RU" sz="18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поверхности</a:t>
            </a:r>
            <a:r>
              <a:rPr lang="ru-RU" sz="18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отклика</a:t>
            </a:r>
            <a:r>
              <a:rPr lang="ru-RU" sz="18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(3D</a:t>
            </a:r>
            <a:r>
              <a:rPr lang="ru-RU" sz="180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модель);</a:t>
            </a:r>
          </a:p>
          <a:p>
            <a:pPr marL="342900" marR="375285" lvl="0" indent="-342900" algn="just"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сохранение результатов в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Excel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файл.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ru-RU" altLang="ru-RU" sz="1800" dirty="0">
              <a:latin typeface="Times New Roman" panose="02020603050405020304" pitchFamily="18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854F8E92-604E-6CFA-D83C-3EC0BDE0FF9C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10243" name="Picture 6" descr="Логотип_САПРиУ">
            <a:extLst>
              <a:ext uri="{FF2B5EF4-FFF2-40B4-BE49-F238E27FC236}">
                <a16:creationId xmlns:a16="http://schemas.microsoft.com/office/drawing/2014/main" id="{5233A40B-B3C2-AE18-A92C-2DAF2D8A1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7CB5C802-F9BC-E9D2-B930-639C51F2825D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45" name="Picture 6" descr="spbgti_logo.png">
            <a:extLst>
              <a:ext uri="{FF2B5EF4-FFF2-40B4-BE49-F238E27FC236}">
                <a16:creationId xmlns:a16="http://schemas.microsoft.com/office/drawing/2014/main" id="{7EB44D9C-4820-C51A-F4F7-3B023D6B5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7" name="Rectangle 10">
            <a:extLst>
              <a:ext uri="{FF2B5EF4-FFF2-40B4-BE49-F238E27FC236}">
                <a16:creationId xmlns:a16="http://schemas.microsoft.com/office/drawing/2014/main" id="{496DB515-B09D-FAA3-DD1E-A8C0C9439B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ru-RU" altLang="ru-RU" sz="1800">
              <a:latin typeface="Arial" panose="020B0604020202020204" pitchFamily="34" charset="0"/>
            </a:endParaRPr>
          </a:p>
        </p:txBody>
      </p:sp>
      <p:sp>
        <p:nvSpPr>
          <p:cNvPr id="10249" name="Прямоугольник 5">
            <a:extLst>
              <a:ext uri="{FF2B5EF4-FFF2-40B4-BE49-F238E27FC236}">
                <a16:creationId xmlns:a16="http://schemas.microsoft.com/office/drawing/2014/main" id="{DD544333-E677-6E92-156A-BE9E55E25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2888" y="134938"/>
            <a:ext cx="6553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ru-RU" altLang="ru-RU" sz="1800" b="1" dirty="0">
                <a:latin typeface="Times New Roman" panose="02020603050405020304" pitchFamily="18" charset="0"/>
                <a:cs typeface="Calibri" panose="020F0502020204030204" pitchFamily="34" charset="0"/>
              </a:rPr>
              <a:t>Формализованное описание задачи</a:t>
            </a:r>
            <a:endParaRPr lang="ru-RU" altLang="ru-RU" sz="1800" dirty="0">
              <a:latin typeface="Arial" panose="020B0604020202020204" pitchFamily="34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9481CF1-691A-C59D-766A-42F760D5E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908" y="911965"/>
            <a:ext cx="6414180" cy="4485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6CBFF09F-9906-497B-9A29-4CC5E2633351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11267" name="Picture 6" descr="Логотип_САПРиУ">
            <a:extLst>
              <a:ext uri="{FF2B5EF4-FFF2-40B4-BE49-F238E27FC236}">
                <a16:creationId xmlns:a16="http://schemas.microsoft.com/office/drawing/2014/main" id="{F3340921-397D-A016-355A-7028C0274D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A0FC0393-92B2-F18F-F049-8D3D9D1AEF8F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269" name="Picture 6" descr="spbgti_logo.png">
            <a:extLst>
              <a:ext uri="{FF2B5EF4-FFF2-40B4-BE49-F238E27FC236}">
                <a16:creationId xmlns:a16="http://schemas.microsoft.com/office/drawing/2014/main" id="{48415BF5-9529-30A3-8D86-2495FE6E1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0" name="Прямоугольник 1">
            <a:extLst>
              <a:ext uri="{FF2B5EF4-FFF2-40B4-BE49-F238E27FC236}">
                <a16:creationId xmlns:a16="http://schemas.microsoft.com/office/drawing/2014/main" id="{C7378736-D0C2-BA86-C620-96CB75BA93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1451" y="188913"/>
            <a:ext cx="691356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Функциональная структура программного комплекса</a:t>
            </a:r>
            <a:endParaRPr lang="ru-RU" alt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71" name="Rectangle 2">
            <a:extLst>
              <a:ext uri="{FF2B5EF4-FFF2-40B4-BE49-F238E27FC236}">
                <a16:creationId xmlns:a16="http://schemas.microsoft.com/office/drawing/2014/main" id="{51473ADD-06AF-24C9-3E92-94ACE6C0B6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8075" y="904359"/>
            <a:ext cx="987425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ru-RU" altLang="ru-RU" sz="1800">
              <a:latin typeface="Arial" panose="020B0604020202020204" pitchFamily="34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C5CFBA73-982A-B4B8-70B3-9558963C71B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043939" y="-195264"/>
            <a:ext cx="1029764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E5B3D7B8-C89B-72F6-19AA-D52E77F3B6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0775" y="-1937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D40FEEDC-F974-464A-07F5-C438D591B8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3502335"/>
              </p:ext>
            </p:extLst>
          </p:nvPr>
        </p:nvGraphicFramePr>
        <p:xfrm>
          <a:off x="3660775" y="558245"/>
          <a:ext cx="4870450" cy="55755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6" name="Visio" r:id="rId5" imgW="6851904" imgH="7594644" progId="Visio.Drawing.15">
                  <p:embed/>
                </p:oleObj>
              </mc:Choice>
              <mc:Fallback>
                <p:oleObj name="Visio" r:id="rId5" imgW="6851904" imgH="7594644" progId="Visio.Drawing.15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2195"/>
                      <a:stretch>
                        <a:fillRect/>
                      </a:stretch>
                    </p:blipFill>
                    <p:spPr bwMode="auto">
                      <a:xfrm>
                        <a:off x="3660775" y="558245"/>
                        <a:ext cx="4870450" cy="557552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>
            <a:extLst>
              <a:ext uri="{FF2B5EF4-FFF2-40B4-BE49-F238E27FC236}">
                <a16:creationId xmlns:a16="http://schemas.microsoft.com/office/drawing/2014/main" id="{1AC295F5-3B72-2C2C-4F9E-09BBCE4F99F3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2063750" y="6308726"/>
            <a:ext cx="7920038" cy="404813"/>
          </a:xfrm>
          <a:prstGeom prst="rect">
            <a:avLst/>
          </a:prstGeom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программного комплекса для решения задач оптимизации</a:t>
            </a:r>
          </a:p>
        </p:txBody>
      </p:sp>
      <p:pic>
        <p:nvPicPr>
          <p:cNvPr id="9219" name="Picture 6" descr="Логотип_САПРиУ">
            <a:extLst>
              <a:ext uri="{FF2B5EF4-FFF2-40B4-BE49-F238E27FC236}">
                <a16:creationId xmlns:a16="http://schemas.microsoft.com/office/drawing/2014/main" id="{C6AE703B-63D4-83F7-2DF6-E53E1468C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10747" r="34196" b="37616"/>
          <a:stretch>
            <a:fillRect/>
          </a:stretch>
        </p:blipFill>
        <p:spPr bwMode="auto">
          <a:xfrm>
            <a:off x="10056814" y="6348414"/>
            <a:ext cx="611187" cy="50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A4CB57FC-2AC9-FE2E-AE1F-0B8D3F4E6D87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8904288" y="5805488"/>
            <a:ext cx="1763712" cy="463550"/>
          </a:xfrm>
          <a:prstGeom prst="rect">
            <a:avLst/>
          </a:prstGeom>
        </p:spPr>
        <p:txBody>
          <a:bodyPr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9</a:t>
            </a:r>
            <a:r>
              <a:rPr lang="en-US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/ 1</a:t>
            </a:r>
            <a:r>
              <a:rPr lang="ru-RU" b="1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8</a:t>
            </a:r>
            <a:endParaRPr lang="ru-RU" b="1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221" name="Picture 6" descr="spbgti_logo.png">
            <a:extLst>
              <a:ext uri="{FF2B5EF4-FFF2-40B4-BE49-F238E27FC236}">
                <a16:creationId xmlns:a16="http://schemas.microsoft.com/office/drawing/2014/main" id="{7DE7E15D-615F-388A-1A7D-8B57C2610C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1" y="6259514"/>
            <a:ext cx="4222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2" name="Прямоугольник 1">
            <a:extLst>
              <a:ext uri="{FF2B5EF4-FFF2-40B4-BE49-F238E27FC236}">
                <a16:creationId xmlns:a16="http://schemas.microsoft.com/office/drawing/2014/main" id="{1BDC62C4-9360-9645-A48A-FF45C4920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0364" y="188913"/>
            <a:ext cx="55022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оптимизации комплексный метод Бокса</a:t>
            </a:r>
            <a:endParaRPr lang="ru-RU" alt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23" name="Прямоугольник 2">
            <a:extLst>
              <a:ext uri="{FF2B5EF4-FFF2-40B4-BE49-F238E27FC236}">
                <a16:creationId xmlns:a16="http://schemas.microsoft.com/office/drawing/2014/main" id="{7A4C643F-EAD3-3295-F2E0-2DB21182B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4225" y="900113"/>
            <a:ext cx="81470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539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64770" marR="375285" indent="0" algn="just">
              <a:spcAft>
                <a:spcPts val="0"/>
              </a:spcAft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endParaRPr lang="ru-RU" altLang="ru-RU" sz="1800" dirty="0">
              <a:latin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858E9A-CF6A-2FEC-FFBA-4A80F3E1A776}"/>
              </a:ext>
            </a:extLst>
          </p:cNvPr>
          <p:cNvSpPr txBox="1"/>
          <p:nvPr/>
        </p:nvSpPr>
        <p:spPr>
          <a:xfrm>
            <a:off x="1843087" y="1084777"/>
            <a:ext cx="458379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Этот метод представляет модификацию симплексного метода и предназначен для решения задачи нелинейного программирования с ограничениями-неравенствами. Для минимизации функции n переменных f(x) в n-мерном пространстве строят многогранники, содержащие q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+1 вершин. Эти многогранники называют комплексами, что и определило наименование метода.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DD0047-76DD-1568-F6DE-76B706A062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BCB36D5D-A1E8-B663-19BF-1F0B2A9127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1270266"/>
              </p:ext>
            </p:extLst>
          </p:nvPr>
        </p:nvGraphicFramePr>
        <p:xfrm>
          <a:off x="7504567" y="1061026"/>
          <a:ext cx="3774394" cy="47359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7" name="Visio" r:id="rId5" imgW="6807462" imgH="5461175" progId="Visio.Drawing.15">
                  <p:embed/>
                </p:oleObj>
              </mc:Choice>
              <mc:Fallback>
                <p:oleObj name="Visio" r:id="rId5" imgW="6807462" imgH="546117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36116"/>
                      <a:stretch>
                        <a:fillRect/>
                      </a:stretch>
                    </p:blipFill>
                    <p:spPr bwMode="auto">
                      <a:xfrm>
                        <a:off x="7504567" y="1061026"/>
                        <a:ext cx="3774394" cy="473594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56131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нтеграл">
  <a:themeElements>
    <a:clrScheme name="Интеграл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Интеграл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Интеграл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76</TotalTime>
  <Words>1178</Words>
  <Application>Microsoft Office PowerPoint</Application>
  <PresentationFormat>Широкоэкранный</PresentationFormat>
  <Paragraphs>167</Paragraphs>
  <Slides>18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2</vt:i4>
      </vt:variant>
      <vt:variant>
        <vt:lpstr>Заголовки слайдов</vt:lpstr>
      </vt:variant>
      <vt:variant>
        <vt:i4>18</vt:i4>
      </vt:variant>
    </vt:vector>
  </HeadingPairs>
  <TitlesOfParts>
    <vt:vector size="29" baseType="lpstr">
      <vt:lpstr>Arial</vt:lpstr>
      <vt:lpstr>Calibri</vt:lpstr>
      <vt:lpstr>Symbol</vt:lpstr>
      <vt:lpstr>Times New Roman</vt:lpstr>
      <vt:lpstr>Tw Cen MT</vt:lpstr>
      <vt:lpstr>Tw Cen MT Condensed</vt:lpstr>
      <vt:lpstr>Wingdings</vt:lpstr>
      <vt:lpstr>Wingdings 3</vt:lpstr>
      <vt:lpstr>Интеграл</vt:lpstr>
      <vt:lpstr>Visio</vt:lpstr>
      <vt:lpstr>Документ Microsoft Visio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Бобкова Влада Юрьевна</dc:creator>
  <cp:lastModifiedBy>Бобкова Влада Юрьевна</cp:lastModifiedBy>
  <cp:revision>16</cp:revision>
  <cp:lastPrinted>2022-05-25T21:27:58Z</cp:lastPrinted>
  <dcterms:created xsi:type="dcterms:W3CDTF">2022-05-22T22:54:42Z</dcterms:created>
  <dcterms:modified xsi:type="dcterms:W3CDTF">2022-05-25T21:40:16Z</dcterms:modified>
</cp:coreProperties>
</file>

<file path=docProps/thumbnail.jpeg>
</file>